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Heebo" pitchFamily="2" charset="-79"/>
      <p:regular r:id="rId15"/>
      <p:bold r:id="rId16"/>
    </p:embeddedFont>
    <p:embeddedFont>
      <p:font typeface="Poltawski Nowy"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1F9249-0BC2-4DF9-A7AD-87B92806F59B}">
  <a:tblStyle styleId="{331F9249-0BC2-4DF9-A7AD-87B92806F5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4FD422-4AB9-45A0-A75A-8A99131A98A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208"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a3c31fb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a3c31fb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a3c31fb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a3c31fb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647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9"/>
          </a:xfrm>
          <a:prstGeom prst="rect">
            <a:avLst/>
          </a:prstGeom>
          <a:noFill/>
          <a:ln>
            <a:noFill/>
          </a:ln>
        </p:spPr>
      </p:pic>
      <p:grpSp>
        <p:nvGrpSpPr>
          <p:cNvPr id="10" name="Google Shape;10;p2"/>
          <p:cNvGrpSpPr/>
          <p:nvPr/>
        </p:nvGrpSpPr>
        <p:grpSpPr>
          <a:xfrm>
            <a:off x="-2822913" y="-3329570"/>
            <a:ext cx="16834375" cy="13795830"/>
            <a:chOff x="-2080788" y="-3917670"/>
            <a:chExt cx="16834375" cy="13795830"/>
          </a:xfrm>
        </p:grpSpPr>
        <p:pic>
          <p:nvPicPr>
            <p:cNvPr id="11" name="Google Shape;11;p2"/>
            <p:cNvPicPr preferRelativeResize="0"/>
            <p:nvPr/>
          </p:nvPicPr>
          <p:blipFill>
            <a:blip r:embed="rId3">
              <a:alphaModFix/>
            </a:blip>
            <a:stretch>
              <a:fillRect/>
            </a:stretch>
          </p:blipFill>
          <p:spPr>
            <a:xfrm>
              <a:off x="1217488" y="1341924"/>
              <a:ext cx="6194026" cy="5857423"/>
            </a:xfrm>
            <a:prstGeom prst="rect">
              <a:avLst/>
            </a:prstGeom>
            <a:noFill/>
            <a:ln>
              <a:noFill/>
            </a:ln>
          </p:spPr>
        </p:pic>
        <p:pic>
          <p:nvPicPr>
            <p:cNvPr id="12" name="Google Shape;12;p2"/>
            <p:cNvPicPr preferRelativeResize="0"/>
            <p:nvPr/>
          </p:nvPicPr>
          <p:blipFill>
            <a:blip r:embed="rId3">
              <a:alphaModFix/>
            </a:blip>
            <a:stretch>
              <a:fillRect/>
            </a:stretch>
          </p:blipFill>
          <p:spPr>
            <a:xfrm rot="2700002">
              <a:off x="-759636" y="-2585552"/>
              <a:ext cx="6194021" cy="5857424"/>
            </a:xfrm>
            <a:prstGeom prst="rect">
              <a:avLst/>
            </a:prstGeom>
            <a:noFill/>
            <a:ln>
              <a:noFill/>
            </a:ln>
          </p:spPr>
        </p:pic>
        <p:pic>
          <p:nvPicPr>
            <p:cNvPr id="13" name="Google Shape;13;p2"/>
            <p:cNvPicPr preferRelativeResize="0"/>
            <p:nvPr/>
          </p:nvPicPr>
          <p:blipFill>
            <a:blip r:embed="rId4">
              <a:alphaModFix amt="70000"/>
            </a:blip>
            <a:stretch>
              <a:fillRect/>
            </a:stretch>
          </p:blipFill>
          <p:spPr>
            <a:xfrm rot="3599920">
              <a:off x="7027427" y="2058637"/>
              <a:ext cx="6423097" cy="6717613"/>
            </a:xfrm>
            <a:prstGeom prst="rect">
              <a:avLst/>
            </a:prstGeom>
            <a:noFill/>
            <a:ln>
              <a:noFill/>
            </a:ln>
          </p:spPr>
        </p:pic>
        <p:pic>
          <p:nvPicPr>
            <p:cNvPr id="14" name="Google Shape;14;p2"/>
            <p:cNvPicPr preferRelativeResize="0"/>
            <p:nvPr/>
          </p:nvPicPr>
          <p:blipFill>
            <a:blip r:embed="rId5">
              <a:alphaModFix amt="61000"/>
            </a:blip>
            <a:stretch>
              <a:fillRect/>
            </a:stretch>
          </p:blipFill>
          <p:spPr>
            <a:xfrm rot="10800000" flipH="1">
              <a:off x="-2080788" y="2639775"/>
              <a:ext cx="5326326" cy="5143501"/>
            </a:xfrm>
            <a:prstGeom prst="rect">
              <a:avLst/>
            </a:prstGeom>
            <a:noFill/>
            <a:ln>
              <a:noFill/>
            </a:ln>
          </p:spPr>
        </p:pic>
        <p:pic>
          <p:nvPicPr>
            <p:cNvPr id="15" name="Google Shape;15;p2"/>
            <p:cNvPicPr preferRelativeResize="0"/>
            <p:nvPr/>
          </p:nvPicPr>
          <p:blipFill>
            <a:blip r:embed="rId6">
              <a:alphaModFix/>
            </a:blip>
            <a:stretch>
              <a:fillRect/>
            </a:stretch>
          </p:blipFill>
          <p:spPr>
            <a:xfrm>
              <a:off x="-1888800" y="-1619876"/>
              <a:ext cx="4318748" cy="4318748"/>
            </a:xfrm>
            <a:prstGeom prst="rect">
              <a:avLst/>
            </a:prstGeom>
            <a:noFill/>
            <a:ln>
              <a:noFill/>
            </a:ln>
          </p:spPr>
        </p:pic>
        <p:pic>
          <p:nvPicPr>
            <p:cNvPr id="16" name="Google Shape;16;p2"/>
            <p:cNvPicPr preferRelativeResize="0"/>
            <p:nvPr/>
          </p:nvPicPr>
          <p:blipFill>
            <a:blip r:embed="rId7">
              <a:alphaModFix amt="28000"/>
            </a:blip>
            <a:stretch>
              <a:fillRect/>
            </a:stretch>
          </p:blipFill>
          <p:spPr>
            <a:xfrm>
              <a:off x="3290099" y="-1792675"/>
              <a:ext cx="6423101" cy="5143499"/>
            </a:xfrm>
            <a:prstGeom prst="rect">
              <a:avLst/>
            </a:prstGeom>
            <a:noFill/>
            <a:ln>
              <a:noFill/>
            </a:ln>
          </p:spPr>
        </p:pic>
        <p:pic>
          <p:nvPicPr>
            <p:cNvPr id="17" name="Google Shape;17;p2"/>
            <p:cNvPicPr preferRelativeResize="0"/>
            <p:nvPr/>
          </p:nvPicPr>
          <p:blipFill>
            <a:blip r:embed="rId5">
              <a:alphaModFix amt="61000"/>
            </a:blip>
            <a:stretch>
              <a:fillRect/>
            </a:stretch>
          </p:blipFill>
          <p:spPr>
            <a:xfrm>
              <a:off x="5683962" y="-361950"/>
              <a:ext cx="5326326" cy="5143501"/>
            </a:xfrm>
            <a:prstGeom prst="rect">
              <a:avLst/>
            </a:prstGeom>
            <a:noFill/>
            <a:ln>
              <a:noFill/>
            </a:ln>
          </p:spPr>
        </p:pic>
      </p:grpSp>
      <p:sp>
        <p:nvSpPr>
          <p:cNvPr id="18" name="Google Shape;18;p2"/>
          <p:cNvSpPr txBox="1">
            <a:spLocks noGrp="1"/>
          </p:cNvSpPr>
          <p:nvPr>
            <p:ph type="ctrTitle"/>
          </p:nvPr>
        </p:nvSpPr>
        <p:spPr>
          <a:xfrm>
            <a:off x="804672" y="694944"/>
            <a:ext cx="6949500" cy="1481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804675" y="3776475"/>
            <a:ext cx="2033700" cy="60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lt1"/>
            </a:gs>
            <a:gs pos="36000">
              <a:schemeClr val="lt1"/>
            </a:gs>
            <a:gs pos="48000">
              <a:schemeClr val="accent2"/>
            </a:gs>
            <a:gs pos="66000">
              <a:schemeClr val="lt1"/>
            </a:gs>
            <a:gs pos="100000">
              <a:schemeClr val="lt1"/>
            </a:gs>
          </a:gsLst>
          <a:lin ang="18900044" scaled="0"/>
        </a:gradFill>
        <a:effectLst/>
      </p:bgPr>
    </p:bg>
    <p:spTree>
      <p:nvGrpSpPr>
        <p:cNvPr id="1" name="Shape 288"/>
        <p:cNvGrpSpPr/>
        <p:nvPr/>
      </p:nvGrpSpPr>
      <p:grpSpPr>
        <a:xfrm>
          <a:off x="0" y="0"/>
          <a:ext cx="0" cy="0"/>
          <a:chOff x="0" y="0"/>
          <a:chExt cx="0" cy="0"/>
        </a:xfrm>
      </p:grpSpPr>
      <p:pic>
        <p:nvPicPr>
          <p:cNvPr id="289" name="Google Shape;289;p33"/>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290" name="Google Shape;290;p33"/>
          <p:cNvGrpSpPr/>
          <p:nvPr/>
        </p:nvGrpSpPr>
        <p:grpSpPr>
          <a:xfrm>
            <a:off x="-2895437" y="987128"/>
            <a:ext cx="12709650" cy="7233740"/>
            <a:chOff x="-2895437" y="987128"/>
            <a:chExt cx="12709650" cy="7233740"/>
          </a:xfrm>
        </p:grpSpPr>
        <p:pic>
          <p:nvPicPr>
            <p:cNvPr id="291" name="Google Shape;291;p33"/>
            <p:cNvPicPr preferRelativeResize="0"/>
            <p:nvPr/>
          </p:nvPicPr>
          <p:blipFill>
            <a:blip r:embed="rId3">
              <a:alphaModFix/>
            </a:blip>
            <a:stretch>
              <a:fillRect/>
            </a:stretch>
          </p:blipFill>
          <p:spPr>
            <a:xfrm>
              <a:off x="7127538" y="3743074"/>
              <a:ext cx="2686676" cy="2686676"/>
            </a:xfrm>
            <a:prstGeom prst="rect">
              <a:avLst/>
            </a:prstGeom>
            <a:noFill/>
            <a:ln>
              <a:noFill/>
            </a:ln>
          </p:spPr>
        </p:pic>
        <p:pic>
          <p:nvPicPr>
            <p:cNvPr id="292" name="Google Shape;292;p33"/>
            <p:cNvPicPr preferRelativeResize="0"/>
            <p:nvPr/>
          </p:nvPicPr>
          <p:blipFill>
            <a:blip r:embed="rId4">
              <a:alphaModFix/>
            </a:blip>
            <a:stretch>
              <a:fillRect/>
            </a:stretch>
          </p:blipFill>
          <p:spPr>
            <a:xfrm rot="-4712838">
              <a:off x="-2507112" y="1675287"/>
              <a:ext cx="6194025" cy="5857423"/>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3"/>
        <p:cNvGrpSpPr/>
        <p:nvPr/>
      </p:nvGrpSpPr>
      <p:grpSpPr>
        <a:xfrm>
          <a:off x="0" y="0"/>
          <a:ext cx="0" cy="0"/>
          <a:chOff x="0" y="0"/>
          <a:chExt cx="0" cy="0"/>
        </a:xfrm>
      </p:grpSpPr>
      <p:pic>
        <p:nvPicPr>
          <p:cNvPr id="294" name="Google Shape;294;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95" name="Google Shape;295;p34"/>
          <p:cNvGrpSpPr/>
          <p:nvPr/>
        </p:nvGrpSpPr>
        <p:grpSpPr>
          <a:xfrm>
            <a:off x="-2986644" y="-1557975"/>
            <a:ext cx="14377794" cy="9502875"/>
            <a:chOff x="-2986644" y="-1557975"/>
            <a:chExt cx="14377794" cy="9502875"/>
          </a:xfrm>
        </p:grpSpPr>
        <p:pic>
          <p:nvPicPr>
            <p:cNvPr id="296" name="Google Shape;296;p34"/>
            <p:cNvPicPr preferRelativeResize="0"/>
            <p:nvPr/>
          </p:nvPicPr>
          <p:blipFill>
            <a:blip r:embed="rId3">
              <a:alphaModFix amt="28000"/>
            </a:blip>
            <a:stretch>
              <a:fillRect/>
            </a:stretch>
          </p:blipFill>
          <p:spPr>
            <a:xfrm>
              <a:off x="4390424" y="-1557975"/>
              <a:ext cx="6423101" cy="5143499"/>
            </a:xfrm>
            <a:prstGeom prst="rect">
              <a:avLst/>
            </a:prstGeom>
            <a:noFill/>
            <a:ln>
              <a:noFill/>
            </a:ln>
          </p:spPr>
        </p:pic>
        <p:pic>
          <p:nvPicPr>
            <p:cNvPr id="297" name="Google Shape;297;p34"/>
            <p:cNvPicPr preferRelativeResize="0"/>
            <p:nvPr/>
          </p:nvPicPr>
          <p:blipFill>
            <a:blip r:embed="rId4">
              <a:alphaModFix amt="61000"/>
            </a:blip>
            <a:stretch>
              <a:fillRect/>
            </a:stretch>
          </p:blipFill>
          <p:spPr>
            <a:xfrm rot="5203159">
              <a:off x="-2929866" y="2567175"/>
              <a:ext cx="5326328" cy="5143503"/>
            </a:xfrm>
            <a:prstGeom prst="rect">
              <a:avLst/>
            </a:prstGeom>
            <a:noFill/>
            <a:ln>
              <a:noFill/>
            </a:ln>
          </p:spPr>
        </p:pic>
        <p:pic>
          <p:nvPicPr>
            <p:cNvPr id="298" name="Google Shape;298;p34"/>
            <p:cNvPicPr preferRelativeResize="0"/>
            <p:nvPr/>
          </p:nvPicPr>
          <p:blipFill>
            <a:blip r:embed="rId3">
              <a:alphaModFix amt="28000"/>
            </a:blip>
            <a:stretch>
              <a:fillRect/>
            </a:stretch>
          </p:blipFill>
          <p:spPr>
            <a:xfrm rot="10800000">
              <a:off x="4968049" y="2448625"/>
              <a:ext cx="6423101" cy="514349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ltawski Nowy"/>
              <a:buNone/>
              <a:defRPr sz="3000">
                <a:solidFill>
                  <a:schemeClr val="dk1"/>
                </a:solidFill>
                <a:latin typeface="Poltawski Nowy"/>
                <a:ea typeface="Poltawski Nowy"/>
                <a:cs typeface="Poltawski Nowy"/>
                <a:sym typeface="Poltawski Nowy"/>
              </a:defRPr>
            </a:lvl1pPr>
            <a:lvl2pPr lvl="1"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2pPr>
            <a:lvl3pPr lvl="2"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3pPr>
            <a:lvl4pPr lvl="3"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4pPr>
            <a:lvl5pPr lvl="4"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5pPr>
            <a:lvl6pPr lvl="5"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6pPr>
            <a:lvl7pPr lvl="6"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7pPr>
            <a:lvl8pPr lvl="7"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8pPr>
            <a:lvl9pPr lvl="8"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9" r:id="rId3"/>
    <p:sldLayoutId id="2147483680"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subTitle" idx="1"/>
          </p:nvPr>
        </p:nvSpPr>
        <p:spPr>
          <a:xfrm>
            <a:off x="804672" y="3841656"/>
            <a:ext cx="2033700" cy="6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Where everything Change</a:t>
            </a:r>
            <a:endParaRPr dirty="0"/>
          </a:p>
        </p:txBody>
      </p:sp>
      <p:cxnSp>
        <p:nvCxnSpPr>
          <p:cNvPr id="310" name="Google Shape;310;p38"/>
          <p:cNvCxnSpPr>
            <a:stCxn id="309" idx="3"/>
          </p:cNvCxnSpPr>
          <p:nvPr/>
        </p:nvCxnSpPr>
        <p:spPr>
          <a:xfrm>
            <a:off x="2838372" y="4145106"/>
            <a:ext cx="6389100" cy="0"/>
          </a:xfrm>
          <a:prstGeom prst="straightConnector1">
            <a:avLst/>
          </a:prstGeom>
          <a:noFill/>
          <a:ln w="19050" cap="flat" cmpd="sng">
            <a:solidFill>
              <a:schemeClr val="dk1"/>
            </a:solidFill>
            <a:prstDash val="solid"/>
            <a:round/>
            <a:headEnd type="none" w="med" len="med"/>
            <a:tailEnd type="none" w="med" len="med"/>
          </a:ln>
        </p:spPr>
      </p:cxnSp>
      <p:sp>
        <p:nvSpPr>
          <p:cNvPr id="311" name="Google Shape;311;p38"/>
          <p:cNvSpPr txBox="1">
            <a:spLocks noGrp="1"/>
          </p:cNvSpPr>
          <p:nvPr>
            <p:ph type="ctrTitle"/>
          </p:nvPr>
        </p:nvSpPr>
        <p:spPr>
          <a:xfrm>
            <a:off x="1010412" y="1616964"/>
            <a:ext cx="6949500" cy="14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200" dirty="0">
                <a:latin typeface="Poltawski Nowy"/>
                <a:ea typeface="Poltawski Nowy"/>
                <a:cs typeface="Poltawski Nowy"/>
                <a:sym typeface="Poltawski Nowy"/>
              </a:rPr>
              <a:t>Unlike The </a:t>
            </a:r>
            <a:r>
              <a:rPr lang="en" sz="6200" u="sng" dirty="0">
                <a:latin typeface="Poltawski Nowy"/>
                <a:ea typeface="Poltawski Nowy"/>
                <a:cs typeface="Poltawski Nowy"/>
                <a:sym typeface="Poltawski Nowy"/>
              </a:rPr>
              <a:t>Others</a:t>
            </a:r>
            <a:endParaRPr sz="6200" u="sng" dirty="0">
              <a:latin typeface="Poltawski Nowy"/>
              <a:ea typeface="Poltawski Nowy"/>
              <a:cs typeface="Poltawski Nowy"/>
              <a:sym typeface="Poltawski Now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579120" y="457200"/>
            <a:ext cx="8237220" cy="646331"/>
          </a:xfrm>
          <a:prstGeom prst="rect">
            <a:avLst/>
          </a:prstGeom>
          <a:noFill/>
        </p:spPr>
        <p:txBody>
          <a:bodyPr wrap="square" rtlCol="0">
            <a:spAutoFit/>
          </a:bodyPr>
          <a:lstStyle/>
          <a:p>
            <a:r>
              <a:rPr lang="en-US" sz="3600" dirty="0">
                <a:solidFill>
                  <a:schemeClr val="dk1"/>
                </a:solidFill>
                <a:latin typeface="Poltawski Nowy"/>
                <a:ea typeface="Poltawski Nowy"/>
                <a:sym typeface="Poltawski Nowy"/>
              </a:rPr>
              <a:t>Join Us in Building a Better Tomorrow</a:t>
            </a:r>
            <a:r>
              <a:rPr lang="fr-FR" sz="3600" dirty="0">
                <a:solidFill>
                  <a:schemeClr val="dk1"/>
                </a:solidFill>
                <a:latin typeface="Poltawski Nowy"/>
                <a:ea typeface="Poltawski Nowy"/>
                <a:sym typeface="Poltawski Nowy"/>
              </a:rPr>
              <a:t> </a:t>
            </a:r>
            <a:endParaRPr lang="fr-MA" sz="3600" dirty="0">
              <a:solidFill>
                <a:schemeClr val="dk1"/>
              </a:solidFill>
              <a:latin typeface="Poltawski Nowy"/>
              <a:ea typeface="Poltawski Nowy"/>
              <a:sym typeface="Poltawski Nowy"/>
            </a:endParaRPr>
          </a:p>
        </p:txBody>
      </p:sp>
      <p:sp>
        <p:nvSpPr>
          <p:cNvPr id="2" name="TextBox 1">
            <a:extLst>
              <a:ext uri="{FF2B5EF4-FFF2-40B4-BE49-F238E27FC236}">
                <a16:creationId xmlns:a16="http://schemas.microsoft.com/office/drawing/2014/main" id="{E157945D-2206-5D24-C6FB-A32E043C3CE2}"/>
              </a:ext>
            </a:extLst>
          </p:cNvPr>
          <p:cNvSpPr txBox="1"/>
          <p:nvPr/>
        </p:nvSpPr>
        <p:spPr>
          <a:xfrm>
            <a:off x="617220" y="1196301"/>
            <a:ext cx="7909560" cy="1534138"/>
          </a:xfrm>
          <a:prstGeom prst="rect">
            <a:avLst/>
          </a:prstGeom>
          <a:noFill/>
        </p:spPr>
        <p:txBody>
          <a:bodyPr wrap="square" rtlCol="0">
            <a:spAutoFit/>
          </a:bodyPr>
          <a:lstStyle/>
          <a:p>
            <a:pPr>
              <a:lnSpc>
                <a:spcPct val="150000"/>
              </a:lnSpc>
            </a:pPr>
            <a:r>
              <a:rPr lang="en-US" sz="1600" dirty="0">
                <a:solidFill>
                  <a:schemeClr val="dk1"/>
                </a:solidFill>
                <a:latin typeface="Poltawski Nowy"/>
                <a:ea typeface="Poltawski Nowy"/>
              </a:rPr>
              <a:t>As we look to the future, our vision is clear: to create an enriching and supportive environment where each of you can thrive. Through collaboration, partnership, and dedication, we’re here to help you reach your goals and make the most of your time at </a:t>
            </a:r>
            <a:r>
              <a:rPr lang="en-US" sz="1600" dirty="0" err="1">
                <a:solidFill>
                  <a:schemeClr val="dk1"/>
                </a:solidFill>
                <a:latin typeface="Poltawski Nowy"/>
                <a:ea typeface="Poltawski Nowy"/>
              </a:rPr>
              <a:t>YouCode</a:t>
            </a:r>
            <a:endParaRPr lang="fr-MA" sz="1600" dirty="0">
              <a:solidFill>
                <a:schemeClr val="dk1"/>
              </a:solidFill>
              <a:latin typeface="Poltawski Nowy"/>
              <a:ea typeface="Poltawski Nowy"/>
            </a:endParaRPr>
          </a:p>
        </p:txBody>
      </p:sp>
      <p:sp>
        <p:nvSpPr>
          <p:cNvPr id="6" name="TextBox 5">
            <a:extLst>
              <a:ext uri="{FF2B5EF4-FFF2-40B4-BE49-F238E27FC236}">
                <a16:creationId xmlns:a16="http://schemas.microsoft.com/office/drawing/2014/main" id="{215C14E0-7E8D-33ED-BA90-92F476338D04}"/>
              </a:ext>
            </a:extLst>
          </p:cNvPr>
          <p:cNvSpPr txBox="1"/>
          <p:nvPr/>
        </p:nvSpPr>
        <p:spPr>
          <a:xfrm>
            <a:off x="579120" y="2823210"/>
            <a:ext cx="7818120" cy="1534138"/>
          </a:xfrm>
          <a:prstGeom prst="rect">
            <a:avLst/>
          </a:prstGeom>
          <a:noFill/>
        </p:spPr>
        <p:txBody>
          <a:bodyPr wrap="square">
            <a:spAutoFit/>
          </a:bodyPr>
          <a:lstStyle/>
          <a:p>
            <a:pPr>
              <a:lnSpc>
                <a:spcPct val="150000"/>
              </a:lnSpc>
            </a:pPr>
            <a:r>
              <a:rPr lang="en-US" sz="1600" dirty="0">
                <a:solidFill>
                  <a:schemeClr val="dk1"/>
                </a:solidFill>
                <a:latin typeface="Poltawski Nowy"/>
                <a:ea typeface="Poltawski Nowy"/>
              </a:rPr>
              <a:t>We promise to work tirelessly to connect you with internships, especially with leading companies in tech, so you can gain hands-on experience and start building your careers even before you graduate. Through our partnerships, we’ll open doors to placements, mentorships, and industry exposure</a:t>
            </a:r>
            <a:endParaRPr lang="fr-MA" sz="1600" dirty="0">
              <a:solidFill>
                <a:schemeClr val="dk1"/>
              </a:solidFill>
              <a:latin typeface="Poltawski Nowy"/>
              <a:ea typeface="Poltawski Nowy"/>
            </a:endParaRPr>
          </a:p>
        </p:txBody>
      </p:sp>
    </p:spTree>
    <p:extLst>
      <p:ext uri="{BB962C8B-B14F-4D97-AF65-F5344CB8AC3E}">
        <p14:creationId xmlns:p14="http://schemas.microsoft.com/office/powerpoint/2010/main" val="17266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579120" y="457199"/>
            <a:ext cx="8237220" cy="646331"/>
          </a:xfrm>
          <a:prstGeom prst="rect">
            <a:avLst/>
          </a:prstGeom>
          <a:noFill/>
        </p:spPr>
        <p:txBody>
          <a:bodyPr wrap="square" rtlCol="0">
            <a:spAutoFit/>
          </a:bodyPr>
          <a:lstStyle/>
          <a:p>
            <a:r>
              <a:rPr lang="en-US" sz="3600" dirty="0">
                <a:solidFill>
                  <a:schemeClr val="dk1"/>
                </a:solidFill>
                <a:latin typeface="Poltawski Nowy"/>
                <a:ea typeface="Poltawski Nowy"/>
                <a:sym typeface="Poltawski Nowy"/>
              </a:rPr>
              <a:t>Vote for a Better </a:t>
            </a:r>
            <a:r>
              <a:rPr lang="en-US" sz="3600" dirty="0" err="1">
                <a:solidFill>
                  <a:schemeClr val="dk1"/>
                </a:solidFill>
                <a:latin typeface="Poltawski Nowy"/>
                <a:ea typeface="Poltawski Nowy"/>
                <a:sym typeface="Poltawski Nowy"/>
              </a:rPr>
              <a:t>YouCode</a:t>
            </a:r>
            <a:r>
              <a:rPr lang="en-US" sz="3600" dirty="0">
                <a:solidFill>
                  <a:schemeClr val="dk1"/>
                </a:solidFill>
                <a:latin typeface="Poltawski Nowy"/>
                <a:ea typeface="Poltawski Nowy"/>
                <a:sym typeface="Poltawski Nowy"/>
              </a:rPr>
              <a:t> Experience</a:t>
            </a:r>
            <a:endParaRPr lang="fr-MA" sz="3600" dirty="0">
              <a:solidFill>
                <a:schemeClr val="dk1"/>
              </a:solidFill>
              <a:latin typeface="Poltawski Nowy"/>
              <a:ea typeface="Poltawski Nowy"/>
              <a:sym typeface="Poltawski Nowy"/>
            </a:endParaRPr>
          </a:p>
        </p:txBody>
      </p:sp>
      <p:sp>
        <p:nvSpPr>
          <p:cNvPr id="6" name="TextBox 5">
            <a:extLst>
              <a:ext uri="{FF2B5EF4-FFF2-40B4-BE49-F238E27FC236}">
                <a16:creationId xmlns:a16="http://schemas.microsoft.com/office/drawing/2014/main" id="{215C14E0-7E8D-33ED-BA90-92F476338D04}"/>
              </a:ext>
            </a:extLst>
          </p:cNvPr>
          <p:cNvSpPr txBox="1"/>
          <p:nvPr/>
        </p:nvSpPr>
        <p:spPr>
          <a:xfrm>
            <a:off x="579120" y="1581150"/>
            <a:ext cx="7818120" cy="2734467"/>
          </a:xfrm>
          <a:prstGeom prst="rect">
            <a:avLst/>
          </a:prstGeom>
          <a:noFill/>
        </p:spPr>
        <p:txBody>
          <a:bodyPr wrap="square">
            <a:spAutoFit/>
          </a:bodyPr>
          <a:lstStyle/>
          <a:p>
            <a:pPr>
              <a:lnSpc>
                <a:spcPct val="150000"/>
              </a:lnSpc>
            </a:pPr>
            <a:r>
              <a:rPr lang="en-US" sz="2800" b="1" dirty="0">
                <a:solidFill>
                  <a:schemeClr val="dk1"/>
                </a:solidFill>
                <a:latin typeface="Poltawski Nowy"/>
                <a:ea typeface="Poltawski Nowy"/>
              </a:rPr>
              <a:t>Vote for Us – Together</a:t>
            </a:r>
          </a:p>
          <a:p>
            <a:pPr>
              <a:lnSpc>
                <a:spcPct val="150000"/>
              </a:lnSpc>
            </a:pPr>
            <a:endParaRPr lang="en-US" sz="2000" b="1" dirty="0">
              <a:solidFill>
                <a:schemeClr val="dk1"/>
              </a:solidFill>
              <a:latin typeface="Poltawski Nowy"/>
              <a:ea typeface="Poltawski Nowy"/>
            </a:endParaRPr>
          </a:p>
          <a:p>
            <a:pPr marL="285750" indent="-285750">
              <a:lnSpc>
                <a:spcPct val="150000"/>
              </a:lnSpc>
              <a:buClr>
                <a:schemeClr val="accent6"/>
              </a:buClr>
              <a:buFont typeface="Wingdings" panose="05000000000000000000" pitchFamily="2" charset="2"/>
              <a:buChar char="q"/>
            </a:pPr>
            <a:r>
              <a:rPr lang="en-US" sz="2000" b="1" u="sng" dirty="0">
                <a:solidFill>
                  <a:srgbClr val="FFFF00"/>
                </a:solidFill>
                <a:latin typeface="Poltawski Nowy"/>
                <a:ea typeface="Poltawski Nowy"/>
              </a:rPr>
              <a:t>We’ll Make a Difference ! </a:t>
            </a:r>
          </a:p>
          <a:p>
            <a:pPr marL="285750" indent="-285750">
              <a:lnSpc>
                <a:spcPct val="150000"/>
              </a:lnSpc>
              <a:buClr>
                <a:schemeClr val="accent6"/>
              </a:buClr>
              <a:buFont typeface="Wingdings" panose="05000000000000000000" pitchFamily="2" charset="2"/>
              <a:buChar char="q"/>
            </a:pPr>
            <a:r>
              <a:rPr lang="en-US" sz="1600" dirty="0">
                <a:solidFill>
                  <a:schemeClr val="dk1"/>
                </a:solidFill>
                <a:latin typeface="Poltawski Nowy"/>
                <a:ea typeface="Poltawski Nowy"/>
              </a:rPr>
              <a:t>By choosing us as your BDE, you’re choosing a future filled with growth, support, and endless possibilities. Let’s create a memorable and impactful year at </a:t>
            </a:r>
            <a:r>
              <a:rPr lang="en-US" sz="1600" dirty="0" err="1">
                <a:solidFill>
                  <a:schemeClr val="dk1"/>
                </a:solidFill>
                <a:latin typeface="Poltawski Nowy"/>
                <a:ea typeface="Poltawski Nowy"/>
              </a:rPr>
              <a:t>YouCode</a:t>
            </a:r>
            <a:r>
              <a:rPr lang="en-US" sz="1600" dirty="0">
                <a:solidFill>
                  <a:schemeClr val="dk1"/>
                </a:solidFill>
                <a:latin typeface="Poltawski Nowy"/>
                <a:ea typeface="Poltawski Nowy"/>
              </a:rPr>
              <a:t>!</a:t>
            </a:r>
            <a:endParaRPr lang="fr-MA" sz="1600" dirty="0">
              <a:solidFill>
                <a:schemeClr val="dk1"/>
              </a:solidFill>
              <a:latin typeface="Poltawski Nowy"/>
              <a:ea typeface="Poltawski Nowy"/>
            </a:endParaRPr>
          </a:p>
        </p:txBody>
      </p:sp>
    </p:spTree>
    <p:extLst>
      <p:ext uri="{BB962C8B-B14F-4D97-AF65-F5344CB8AC3E}">
        <p14:creationId xmlns:p14="http://schemas.microsoft.com/office/powerpoint/2010/main" val="304225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708660" y="1417588"/>
            <a:ext cx="8237220" cy="2308324"/>
          </a:xfrm>
          <a:prstGeom prst="rect">
            <a:avLst/>
          </a:prstGeom>
          <a:noFill/>
        </p:spPr>
        <p:txBody>
          <a:bodyPr wrap="square" rtlCol="0">
            <a:spAutoFit/>
          </a:bodyPr>
          <a:lstStyle/>
          <a:p>
            <a:r>
              <a:rPr lang="en-US" sz="4800" dirty="0">
                <a:solidFill>
                  <a:schemeClr val="dk1"/>
                </a:solidFill>
                <a:latin typeface="Poltawski Nowy"/>
                <a:ea typeface="Poltawski Nowy"/>
                <a:sym typeface="Poltawski Nowy"/>
              </a:rPr>
              <a:t>Vote for </a:t>
            </a:r>
            <a:r>
              <a:rPr lang="en-US" sz="4800" b="1" dirty="0">
                <a:solidFill>
                  <a:srgbClr val="FFFF00"/>
                </a:solidFill>
                <a:latin typeface="Poltawski Nowy"/>
                <a:ea typeface="Poltawski Nowy"/>
                <a:sym typeface="Poltawski Nowy"/>
              </a:rPr>
              <a:t>Unlike The Others</a:t>
            </a:r>
          </a:p>
          <a:p>
            <a:r>
              <a:rPr lang="en-US" sz="4800" dirty="0">
                <a:solidFill>
                  <a:schemeClr val="dk1"/>
                </a:solidFill>
                <a:latin typeface="Poltawski Nowy"/>
                <a:ea typeface="Poltawski Nowy"/>
                <a:sym typeface="Poltawski Nowy"/>
              </a:rPr>
              <a:t>and be part of something extraordinary!</a:t>
            </a:r>
            <a:endParaRPr lang="fr-MA" sz="4800" dirty="0">
              <a:solidFill>
                <a:schemeClr val="dk1"/>
              </a:solidFill>
              <a:latin typeface="Poltawski Nowy"/>
              <a:ea typeface="Poltawski Nowy"/>
              <a:sym typeface="Poltawski Nowy"/>
            </a:endParaRPr>
          </a:p>
        </p:txBody>
      </p:sp>
    </p:spTree>
    <p:extLst>
      <p:ext uri="{BB962C8B-B14F-4D97-AF65-F5344CB8AC3E}">
        <p14:creationId xmlns:p14="http://schemas.microsoft.com/office/powerpoint/2010/main" val="15621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1" name="Google Shape;311;p38"/>
          <p:cNvSpPr txBox="1">
            <a:spLocks noGrp="1"/>
          </p:cNvSpPr>
          <p:nvPr>
            <p:ph type="ctrTitle"/>
          </p:nvPr>
        </p:nvSpPr>
        <p:spPr>
          <a:xfrm>
            <a:off x="952500" y="1831050"/>
            <a:ext cx="9047988" cy="14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latin typeface="Poltawski Nowy"/>
                <a:ea typeface="Poltawski Nowy"/>
                <a:cs typeface="Poltawski Nowy"/>
                <a:sym typeface="Poltawski Nowy"/>
              </a:rPr>
              <a:t>OUR TEAM MEMBERS</a:t>
            </a:r>
            <a:endParaRPr sz="5400" u="sng" dirty="0">
              <a:latin typeface="Poltawski Nowy"/>
              <a:ea typeface="Poltawski Nowy"/>
              <a:cs typeface="Poltawski Nowy"/>
              <a:sym typeface="Poltawski Nowy"/>
            </a:endParaRPr>
          </a:p>
        </p:txBody>
      </p:sp>
    </p:spTree>
    <p:extLst>
      <p:ext uri="{BB962C8B-B14F-4D97-AF65-F5344CB8AC3E}">
        <p14:creationId xmlns:p14="http://schemas.microsoft.com/office/powerpoint/2010/main" val="23243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0491E5AA-8D20-8BD5-8FE3-1D8DC49CA492}"/>
              </a:ext>
            </a:extLst>
          </p:cNvPr>
          <p:cNvPicPr>
            <a:picLocks noChangeAspect="1"/>
          </p:cNvPicPr>
          <p:nvPr/>
        </p:nvPicPr>
        <p:blipFill>
          <a:blip r:embed="rId2"/>
          <a:stretch>
            <a:fillRect/>
          </a:stretch>
        </p:blipFill>
        <p:spPr>
          <a:xfrm>
            <a:off x="552450" y="1042035"/>
            <a:ext cx="2785110" cy="2785110"/>
          </a:xfrm>
          <a:prstGeom prst="rect">
            <a:avLst/>
          </a:prstGeom>
        </p:spPr>
      </p:pic>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3413760" cy="769441"/>
          </a:xfrm>
          <a:prstGeom prst="rect">
            <a:avLst/>
          </a:prstGeom>
          <a:noFill/>
        </p:spPr>
        <p:txBody>
          <a:bodyPr wrap="square" rtlCol="0">
            <a:spAutoFit/>
          </a:bodyPr>
          <a:lstStyle/>
          <a:p>
            <a:r>
              <a:rPr lang="fr-FR" sz="4400" dirty="0" err="1">
                <a:solidFill>
                  <a:schemeClr val="dk1"/>
                </a:solidFill>
                <a:latin typeface="Poltawski Nowy"/>
                <a:ea typeface="Poltawski Nowy"/>
                <a:sym typeface="Poltawski Nowy"/>
              </a:rPr>
              <a:t>President</a:t>
            </a:r>
            <a:endParaRPr lang="fr-MA" sz="44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724096"/>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Youssef </a:t>
            </a:r>
            <a:r>
              <a:rPr lang="fr-FR" sz="1600" dirty="0" err="1">
                <a:solidFill>
                  <a:schemeClr val="dk1"/>
                </a:solidFill>
                <a:latin typeface="Poltawski Nowy"/>
                <a:ea typeface="Poltawski Nowy"/>
                <a:sym typeface="Poltawski Nowy"/>
              </a:rPr>
              <a:t>Elhoubi</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Full stack </a:t>
            </a:r>
            <a:r>
              <a:rPr lang="fr-FR" sz="1600" dirty="0" err="1">
                <a:solidFill>
                  <a:schemeClr val="dk1"/>
                </a:solidFill>
                <a:latin typeface="Poltawski Nowy"/>
                <a:ea typeface="Poltawski Nowy"/>
                <a:sym typeface="Poltawski Nowy"/>
              </a:rPr>
              <a:t>developer</a:t>
            </a:r>
            <a:r>
              <a:rPr lang="fr-FR" sz="1600" dirty="0">
                <a:solidFill>
                  <a:schemeClr val="dk1"/>
                </a:solidFill>
                <a:latin typeface="Poltawski Nowy"/>
                <a:ea typeface="Poltawski Nowy"/>
                <a:sym typeface="Poltawski Nowy"/>
              </a:rPr>
              <a:t> </a:t>
            </a:r>
            <a:r>
              <a:rPr lang="fr-FR" sz="1600" dirty="0" err="1">
                <a:solidFill>
                  <a:schemeClr val="dk1"/>
                </a:solidFill>
                <a:latin typeface="Poltawski Nowy"/>
                <a:ea typeface="Poltawski Nowy"/>
                <a:sym typeface="Poltawski Nowy"/>
              </a:rPr>
              <a:t>specialize</a:t>
            </a:r>
            <a:r>
              <a:rPr lang="fr-FR" sz="1600" dirty="0">
                <a:solidFill>
                  <a:schemeClr val="dk1"/>
                </a:solidFill>
                <a:latin typeface="Poltawski Nowy"/>
                <a:ea typeface="Poltawski Nowy"/>
                <a:sym typeface="Poltawski Nowy"/>
              </a:rPr>
              <a:t> in MERN stack</a:t>
            </a: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President</a:t>
            </a:r>
            <a:r>
              <a:rPr lang="fr-FR" sz="1600" dirty="0">
                <a:solidFill>
                  <a:schemeClr val="dk1"/>
                </a:solidFill>
                <a:latin typeface="Poltawski Nowy"/>
                <a:ea typeface="Poltawski Nowy"/>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Decision</a:t>
            </a:r>
            <a:r>
              <a:rPr lang="fr-FR" sz="1600" dirty="0">
                <a:solidFill>
                  <a:schemeClr val="dk1"/>
                </a:solidFill>
                <a:latin typeface="Poltawski Nowy"/>
                <a:ea typeface="Poltawski Nowy"/>
                <a:sym typeface="Poltawski Nowy"/>
              </a:rPr>
              <a:t> maker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Act as the primary voice for students, representing their needs and concerns.</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Plan activities, events, and workshops that enrich student life.</a:t>
            </a:r>
            <a:endParaRPr lang="fr-FR" sz="12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MA" sz="2800" dirty="0">
              <a:solidFill>
                <a:schemeClr val="dk1"/>
              </a:solidFill>
              <a:latin typeface="Poltawski Nowy"/>
              <a:ea typeface="Poltawski Nowy"/>
              <a:sym typeface="Poltawski Nowy"/>
            </a:endParaRPr>
          </a:p>
        </p:txBody>
      </p:sp>
    </p:spTree>
    <p:extLst>
      <p:ext uri="{BB962C8B-B14F-4D97-AF65-F5344CB8AC3E}">
        <p14:creationId xmlns:p14="http://schemas.microsoft.com/office/powerpoint/2010/main" val="148581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err="1">
                <a:solidFill>
                  <a:schemeClr val="dk1"/>
                </a:solidFill>
                <a:latin typeface="Poltawski Nowy"/>
                <a:ea typeface="Poltawski Nowy"/>
                <a:sym typeface="Poltawski Nowy"/>
              </a:rPr>
              <a:t>Vice-President</a:t>
            </a:r>
            <a:endParaRPr lang="fr-MA" sz="44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47787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Tawba</a:t>
            </a:r>
            <a:r>
              <a:rPr lang="fr-FR" sz="1600" dirty="0">
                <a:solidFill>
                  <a:schemeClr val="dk1"/>
                </a:solidFill>
                <a:latin typeface="Poltawski Nowy"/>
                <a:ea typeface="Poltawski Nowy"/>
                <a:sym typeface="Poltawski Nowy"/>
              </a:rPr>
              <a:t> </a:t>
            </a:r>
            <a:r>
              <a:rPr lang="fr-FR" sz="1600" dirty="0" err="1">
                <a:solidFill>
                  <a:schemeClr val="dk1"/>
                </a:solidFill>
                <a:latin typeface="Poltawski Nowy"/>
                <a:ea typeface="Poltawski Nowy"/>
                <a:sym typeface="Poltawski Nowy"/>
              </a:rPr>
              <a:t>Zehaf</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Full stack </a:t>
            </a:r>
            <a:r>
              <a:rPr lang="fr-FR" sz="1600" dirty="0" err="1">
                <a:solidFill>
                  <a:schemeClr val="dk1"/>
                </a:solidFill>
                <a:latin typeface="Poltawski Nowy"/>
                <a:ea typeface="Poltawski Nowy"/>
                <a:sym typeface="Poltawski Nowy"/>
              </a:rPr>
              <a:t>developer</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Vice-President</a:t>
            </a:r>
            <a:r>
              <a:rPr lang="fr-FR" sz="1600" dirty="0">
                <a:solidFill>
                  <a:schemeClr val="dk1"/>
                </a:solidFill>
                <a:latin typeface="Poltawski Nowy"/>
                <a:ea typeface="Poltawski Nowy"/>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Help </a:t>
            </a:r>
            <a:r>
              <a:rPr lang="fr-FR" sz="1600" dirty="0" err="1">
                <a:solidFill>
                  <a:schemeClr val="dk1"/>
                </a:solidFill>
                <a:latin typeface="Poltawski Nowy"/>
                <a:ea typeface="Poltawski Nowy"/>
                <a:sym typeface="Poltawski Nowy"/>
              </a:rPr>
              <a:t>President</a:t>
            </a:r>
            <a:r>
              <a:rPr lang="fr-FR" sz="1600" dirty="0">
                <a:solidFill>
                  <a:schemeClr val="dk1"/>
                </a:solidFill>
                <a:latin typeface="Poltawski Nowy"/>
                <a:ea typeface="Poltawski Nowy"/>
                <a:sym typeface="Poltawski Nowy"/>
              </a:rPr>
              <a:t> to </a:t>
            </a:r>
            <a:r>
              <a:rPr lang="fr-FR" sz="1600" dirty="0" err="1">
                <a:solidFill>
                  <a:schemeClr val="dk1"/>
                </a:solidFill>
                <a:latin typeface="Poltawski Nowy"/>
                <a:ea typeface="Poltawski Nowy"/>
                <a:sym typeface="Poltawski Nowy"/>
              </a:rPr>
              <a:t>make</a:t>
            </a:r>
            <a:r>
              <a:rPr lang="fr-FR" sz="1600" dirty="0">
                <a:solidFill>
                  <a:schemeClr val="dk1"/>
                </a:solidFill>
                <a:latin typeface="Poltawski Nowy"/>
                <a:ea typeface="Poltawski Nowy"/>
                <a:sym typeface="Poltawski Nowy"/>
              </a:rPr>
              <a:t> </a:t>
            </a:r>
            <a:r>
              <a:rPr lang="fr-FR" sz="1600" dirty="0" err="1">
                <a:solidFill>
                  <a:schemeClr val="dk1"/>
                </a:solidFill>
                <a:latin typeface="Poltawski Nowy"/>
                <a:ea typeface="Poltawski Nowy"/>
                <a:sym typeface="Poltawski Nowy"/>
              </a:rPr>
              <a:t>better</a:t>
            </a:r>
            <a:r>
              <a:rPr lang="fr-FR" sz="1600" dirty="0">
                <a:solidFill>
                  <a:schemeClr val="dk1"/>
                </a:solidFill>
                <a:latin typeface="Poltawski Nowy"/>
                <a:ea typeface="Poltawski Nowy"/>
                <a:sym typeface="Poltawski Nowy"/>
              </a:rPr>
              <a:t> </a:t>
            </a:r>
            <a:r>
              <a:rPr lang="fr-FR" sz="1600" dirty="0" err="1">
                <a:solidFill>
                  <a:schemeClr val="dk1"/>
                </a:solidFill>
                <a:latin typeface="Poltawski Nowy"/>
                <a:ea typeface="Poltawski Nowy"/>
                <a:sym typeface="Poltawski Nowy"/>
              </a:rPr>
              <a:t>decisions</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Ensure students’ opinions are heard and their suggestions are considered.</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Encourage collaboration and networking among students and with industry professionals.</a:t>
            </a:r>
            <a:endParaRPr lang="fr-MA" sz="2800" dirty="0">
              <a:solidFill>
                <a:schemeClr val="dk1"/>
              </a:solidFill>
              <a:latin typeface="Poltawski Nowy"/>
              <a:ea typeface="Poltawski Nowy"/>
              <a:sym typeface="Poltawski Nowy"/>
            </a:endParaRPr>
          </a:p>
        </p:txBody>
      </p:sp>
      <p:pic>
        <p:nvPicPr>
          <p:cNvPr id="8" name="Picture 7" descr="A person wearing a head scarf&#10;&#10;Description automatically generated">
            <a:extLst>
              <a:ext uri="{FF2B5EF4-FFF2-40B4-BE49-F238E27FC236}">
                <a16:creationId xmlns:a16="http://schemas.microsoft.com/office/drawing/2014/main" id="{45405BDF-B371-48F1-B7C4-BFD013817034}"/>
              </a:ext>
            </a:extLst>
          </p:cNvPr>
          <p:cNvPicPr>
            <a:picLocks noChangeAspect="1"/>
          </p:cNvPicPr>
          <p:nvPr/>
        </p:nvPicPr>
        <p:blipFill>
          <a:blip r:embed="rId2"/>
          <a:stretch>
            <a:fillRect/>
          </a:stretch>
        </p:blipFill>
        <p:spPr>
          <a:xfrm>
            <a:off x="552450" y="1042035"/>
            <a:ext cx="2785109" cy="2785110"/>
          </a:xfrm>
          <a:prstGeom prst="rect">
            <a:avLst/>
          </a:prstGeom>
        </p:spPr>
      </p:pic>
    </p:spTree>
    <p:extLst>
      <p:ext uri="{BB962C8B-B14F-4D97-AF65-F5344CB8AC3E}">
        <p14:creationId xmlns:p14="http://schemas.microsoft.com/office/powerpoint/2010/main" val="33457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a:solidFill>
                  <a:schemeClr val="dk1"/>
                </a:solidFill>
                <a:latin typeface="Poltawski Nowy"/>
                <a:ea typeface="Poltawski Nowy"/>
                <a:sym typeface="Poltawski Nowy"/>
              </a:rPr>
              <a:t>Advisor</a:t>
            </a:r>
            <a:endParaRPr lang="fr-MA" sz="44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2985433"/>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Abderrahmmane</a:t>
            </a:r>
            <a:r>
              <a:rPr lang="fr-FR" sz="1600" dirty="0">
                <a:solidFill>
                  <a:schemeClr val="dk1"/>
                </a:solidFill>
                <a:latin typeface="Poltawski Nowy"/>
                <a:ea typeface="Poltawski Nowy"/>
                <a:sym typeface="Poltawski Nowy"/>
              </a:rPr>
              <a:t> Rabeh</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Full stack </a:t>
            </a:r>
            <a:r>
              <a:rPr lang="fr-FR" sz="1600" dirty="0" err="1">
                <a:solidFill>
                  <a:schemeClr val="dk1"/>
                </a:solidFill>
                <a:latin typeface="Poltawski Nowy"/>
                <a:ea typeface="Poltawski Nowy"/>
                <a:sym typeface="Poltawski Nowy"/>
              </a:rPr>
              <a:t>developer</a:t>
            </a:r>
            <a:r>
              <a:rPr lang="fr-FR" sz="1600" dirty="0">
                <a:solidFill>
                  <a:schemeClr val="dk1"/>
                </a:solidFill>
                <a:latin typeface="Poltawski Nowy"/>
                <a:ea typeface="Poltawski Nowy"/>
                <a:sym typeface="Poltawski Nowy"/>
              </a:rPr>
              <a:t> MERN / LARAVEL</a:t>
            </a: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Advisor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Share knowledge and experience to help them navigate challenges and make informed decisions.</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Mediate any conflicts within the BDE team or between the BDE and students.</a:t>
            </a:r>
            <a:endParaRPr lang="fr-MA" sz="2800" dirty="0">
              <a:solidFill>
                <a:schemeClr val="dk1"/>
              </a:solidFill>
              <a:latin typeface="Poltawski Nowy"/>
              <a:ea typeface="Poltawski Nowy"/>
              <a:sym typeface="Poltawski Nowy"/>
            </a:endParaRPr>
          </a:p>
        </p:txBody>
      </p:sp>
      <p:pic>
        <p:nvPicPr>
          <p:cNvPr id="11" name="Picture 10" descr="A person with a beard and mustache&#10;&#10;Description automatically generated">
            <a:extLst>
              <a:ext uri="{FF2B5EF4-FFF2-40B4-BE49-F238E27FC236}">
                <a16:creationId xmlns:a16="http://schemas.microsoft.com/office/drawing/2014/main" id="{050BE2EA-53CD-FAF5-A612-3AB43537A1C4}"/>
              </a:ext>
            </a:extLst>
          </p:cNvPr>
          <p:cNvPicPr>
            <a:picLocks noChangeAspect="1"/>
          </p:cNvPicPr>
          <p:nvPr/>
        </p:nvPicPr>
        <p:blipFill>
          <a:blip r:embed="rId2"/>
          <a:stretch>
            <a:fillRect/>
          </a:stretch>
        </p:blipFill>
        <p:spPr>
          <a:xfrm>
            <a:off x="568536" y="1042035"/>
            <a:ext cx="2769023" cy="2785111"/>
          </a:xfrm>
          <a:prstGeom prst="rect">
            <a:avLst/>
          </a:prstGeom>
        </p:spPr>
      </p:pic>
    </p:spTree>
    <p:extLst>
      <p:ext uri="{BB962C8B-B14F-4D97-AF65-F5344CB8AC3E}">
        <p14:creationId xmlns:p14="http://schemas.microsoft.com/office/powerpoint/2010/main" val="422031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a:solidFill>
                  <a:schemeClr val="dk1"/>
                </a:solidFill>
                <a:latin typeface="Poltawski Nowy"/>
                <a:ea typeface="Poltawski Nowy"/>
                <a:sym typeface="Poltawski Nowy"/>
              </a:rPr>
              <a:t>Advisor</a:t>
            </a:r>
            <a:endParaRPr lang="fr-MA" sz="44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280076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Taha </a:t>
            </a:r>
            <a:r>
              <a:rPr lang="fr-FR" sz="1600" dirty="0" err="1">
                <a:solidFill>
                  <a:schemeClr val="dk1"/>
                </a:solidFill>
                <a:latin typeface="Poltawski Nowy"/>
                <a:ea typeface="Poltawski Nowy"/>
                <a:sym typeface="Poltawski Nowy"/>
              </a:rPr>
              <a:t>Mlaiki</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Full stack </a:t>
            </a:r>
            <a:r>
              <a:rPr lang="fr-FR" sz="1600" dirty="0" err="1">
                <a:solidFill>
                  <a:schemeClr val="dk1"/>
                </a:solidFill>
                <a:latin typeface="Poltawski Nowy"/>
                <a:ea typeface="Poltawski Nowy"/>
                <a:sym typeface="Poltawski Nowy"/>
              </a:rPr>
              <a:t>developer</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Advisor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Guide the BDE to approach issues with diplomacy, fairness, and open-mindedness.</a:t>
            </a: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Ensure that events align with the mission of the BDE and bring real value to students.</a:t>
            </a:r>
            <a:endParaRPr lang="fr-MA" sz="2800" dirty="0">
              <a:solidFill>
                <a:schemeClr val="dk1"/>
              </a:solidFill>
              <a:latin typeface="Poltawski Nowy"/>
              <a:ea typeface="Poltawski Nowy"/>
              <a:sym typeface="Poltawski Nowy"/>
            </a:endParaRPr>
          </a:p>
        </p:txBody>
      </p:sp>
      <p:pic>
        <p:nvPicPr>
          <p:cNvPr id="6" name="Picture 5" descr="A person with short dark hair&#10;&#10;Description automatically generated">
            <a:extLst>
              <a:ext uri="{FF2B5EF4-FFF2-40B4-BE49-F238E27FC236}">
                <a16:creationId xmlns:a16="http://schemas.microsoft.com/office/drawing/2014/main" id="{416819B8-AA1F-716D-63D2-D8E75B261D3A}"/>
              </a:ext>
            </a:extLst>
          </p:cNvPr>
          <p:cNvPicPr>
            <a:picLocks noChangeAspect="1"/>
          </p:cNvPicPr>
          <p:nvPr/>
        </p:nvPicPr>
        <p:blipFill>
          <a:blip r:embed="rId2"/>
          <a:stretch>
            <a:fillRect/>
          </a:stretch>
        </p:blipFill>
        <p:spPr>
          <a:xfrm>
            <a:off x="568536" y="1042035"/>
            <a:ext cx="2769023" cy="2785111"/>
          </a:xfrm>
          <a:prstGeom prst="rect">
            <a:avLst/>
          </a:prstGeom>
        </p:spPr>
      </p:pic>
    </p:spTree>
    <p:extLst>
      <p:ext uri="{BB962C8B-B14F-4D97-AF65-F5344CB8AC3E}">
        <p14:creationId xmlns:p14="http://schemas.microsoft.com/office/powerpoint/2010/main" val="127113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4274820" y="205740"/>
            <a:ext cx="4411980" cy="769441"/>
          </a:xfrm>
          <a:prstGeom prst="rect">
            <a:avLst/>
          </a:prstGeom>
          <a:noFill/>
        </p:spPr>
        <p:txBody>
          <a:bodyPr wrap="square" rtlCol="0">
            <a:spAutoFit/>
          </a:bodyPr>
          <a:lstStyle/>
          <a:p>
            <a:r>
              <a:rPr lang="fr-FR" sz="4400" dirty="0" err="1">
                <a:solidFill>
                  <a:schemeClr val="dk1"/>
                </a:solidFill>
                <a:latin typeface="Poltawski Nowy"/>
                <a:ea typeface="Poltawski Nowy"/>
                <a:sym typeface="Poltawski Nowy"/>
              </a:rPr>
              <a:t>Treasurer</a:t>
            </a:r>
            <a:endParaRPr lang="fr-MA" sz="44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726180" y="1042035"/>
            <a:ext cx="5250180" cy="317009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Ilyass</a:t>
            </a:r>
            <a:r>
              <a:rPr lang="fr-FR" sz="1600" dirty="0">
                <a:solidFill>
                  <a:schemeClr val="dk1"/>
                </a:solidFill>
                <a:latin typeface="Poltawski Nowy"/>
                <a:ea typeface="Poltawski Nowy"/>
                <a:sym typeface="Poltawski Nowy"/>
              </a:rPr>
              <a:t> </a:t>
            </a:r>
            <a:r>
              <a:rPr lang="fr-FR" sz="1600" dirty="0" err="1">
                <a:solidFill>
                  <a:schemeClr val="dk1"/>
                </a:solidFill>
                <a:latin typeface="Poltawski Nowy"/>
                <a:ea typeface="Poltawski Nowy"/>
                <a:sym typeface="Poltawski Nowy"/>
              </a:rPr>
              <a:t>Anida</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Full stack </a:t>
            </a:r>
            <a:r>
              <a:rPr lang="fr-FR" sz="1600" dirty="0" err="1">
                <a:solidFill>
                  <a:schemeClr val="dk1"/>
                </a:solidFill>
                <a:latin typeface="Poltawski Nowy"/>
                <a:ea typeface="Poltawski Nowy"/>
                <a:sym typeface="Poltawski Nowy"/>
              </a:rPr>
              <a:t>developer</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Treasurer</a:t>
            </a:r>
            <a:r>
              <a:rPr lang="fr-FR" sz="1600" dirty="0">
                <a:solidFill>
                  <a:schemeClr val="dk1"/>
                </a:solidFill>
                <a:latin typeface="Poltawski Nowy"/>
                <a:ea typeface="Poltawski Nowy"/>
                <a:sym typeface="Poltawski Nowy"/>
              </a:rPr>
              <a:t>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Support clubs financially so they can achieve their mission, whether it’s organizing events, hosting workshops, or creating student resources</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Manage relationships with sponsors, ensuring that partnerships align with the BDE’s values and mission</a:t>
            </a:r>
            <a:endParaRPr lang="fr-MA" sz="2800" dirty="0">
              <a:solidFill>
                <a:schemeClr val="dk1"/>
              </a:solidFill>
              <a:latin typeface="Poltawski Nowy"/>
              <a:ea typeface="Poltawski Nowy"/>
              <a:sym typeface="Poltawski Nowy"/>
            </a:endParaRPr>
          </a:p>
        </p:txBody>
      </p:sp>
      <p:pic>
        <p:nvPicPr>
          <p:cNvPr id="7" name="Picture 6" descr="A person with glasses and a mustache&#10;&#10;Description automatically generated">
            <a:extLst>
              <a:ext uri="{FF2B5EF4-FFF2-40B4-BE49-F238E27FC236}">
                <a16:creationId xmlns:a16="http://schemas.microsoft.com/office/drawing/2014/main" id="{03ADC5D9-D9DB-75F3-F4DD-55DF4AB67D95}"/>
              </a:ext>
            </a:extLst>
          </p:cNvPr>
          <p:cNvPicPr>
            <a:picLocks noChangeAspect="1"/>
          </p:cNvPicPr>
          <p:nvPr/>
        </p:nvPicPr>
        <p:blipFill>
          <a:blip r:embed="rId2"/>
          <a:stretch>
            <a:fillRect/>
          </a:stretch>
        </p:blipFill>
        <p:spPr>
          <a:xfrm>
            <a:off x="568536" y="1045845"/>
            <a:ext cx="2769023" cy="2796957"/>
          </a:xfrm>
          <a:prstGeom prst="rect">
            <a:avLst/>
          </a:prstGeom>
        </p:spPr>
      </p:pic>
    </p:spTree>
    <p:extLst>
      <p:ext uri="{BB962C8B-B14F-4D97-AF65-F5344CB8AC3E}">
        <p14:creationId xmlns:p14="http://schemas.microsoft.com/office/powerpoint/2010/main" val="100191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3703320" y="228600"/>
            <a:ext cx="5440680" cy="1200329"/>
          </a:xfrm>
          <a:prstGeom prst="rect">
            <a:avLst/>
          </a:prstGeom>
          <a:noFill/>
        </p:spPr>
        <p:txBody>
          <a:bodyPr wrap="square" rtlCol="0">
            <a:spAutoFit/>
          </a:bodyPr>
          <a:lstStyle/>
          <a:p>
            <a:r>
              <a:rPr lang="fr-FR" sz="3600" dirty="0" err="1">
                <a:solidFill>
                  <a:schemeClr val="dk1"/>
                </a:solidFill>
                <a:latin typeface="Poltawski Nowy"/>
                <a:ea typeface="Poltawski Nowy"/>
                <a:sym typeface="Poltawski Nowy"/>
              </a:rPr>
              <a:t>Responsible</a:t>
            </a:r>
            <a:r>
              <a:rPr lang="fr-FR" sz="3600" dirty="0">
                <a:solidFill>
                  <a:schemeClr val="dk1"/>
                </a:solidFill>
                <a:latin typeface="Poltawski Nowy"/>
                <a:ea typeface="Poltawski Nowy"/>
                <a:sym typeface="Poltawski Nowy"/>
              </a:rPr>
              <a:t> for </a:t>
            </a:r>
            <a:r>
              <a:rPr lang="fr-FR" sz="3600" dirty="0" err="1">
                <a:solidFill>
                  <a:schemeClr val="dk1"/>
                </a:solidFill>
                <a:latin typeface="Poltawski Nowy"/>
                <a:ea typeface="Poltawski Nowy"/>
                <a:sym typeface="Poltawski Nowy"/>
              </a:rPr>
              <a:t>External</a:t>
            </a:r>
            <a:r>
              <a:rPr lang="fr-FR" sz="3600" dirty="0">
                <a:solidFill>
                  <a:schemeClr val="dk1"/>
                </a:solidFill>
                <a:latin typeface="Poltawski Nowy"/>
                <a:ea typeface="Poltawski Nowy"/>
                <a:sym typeface="Poltawski Nowy"/>
              </a:rPr>
              <a:t> Relations</a:t>
            </a:r>
            <a:endParaRPr lang="fr-MA" sz="36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893820" y="1499056"/>
            <a:ext cx="5250180" cy="317009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Yasser </a:t>
            </a:r>
            <a:r>
              <a:rPr lang="fr-FR" sz="1600" dirty="0" err="1">
                <a:solidFill>
                  <a:schemeClr val="dk1"/>
                </a:solidFill>
                <a:latin typeface="Poltawski Nowy"/>
                <a:ea typeface="Poltawski Nowy"/>
                <a:sym typeface="Poltawski Nowy"/>
              </a:rPr>
              <a:t>Aboufaris</a:t>
            </a: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Junior front end </a:t>
            </a:r>
            <a:r>
              <a:rPr lang="fr-FR" sz="1600" dirty="0" err="1">
                <a:solidFill>
                  <a:schemeClr val="dk1"/>
                </a:solidFill>
                <a:latin typeface="Poltawski Nowy"/>
                <a:ea typeface="Poltawski Nowy"/>
                <a:sym typeface="Poltawski Nowy"/>
              </a:rPr>
              <a:t>developer</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Responsible</a:t>
            </a:r>
            <a:r>
              <a:rPr lang="fr-FR" sz="1600" dirty="0">
                <a:solidFill>
                  <a:schemeClr val="dk1"/>
                </a:solidFill>
                <a:latin typeface="Poltawski Nowy"/>
                <a:ea typeface="Poltawski Nowy"/>
                <a:sym typeface="Poltawski Nowy"/>
              </a:rPr>
              <a:t> for </a:t>
            </a:r>
            <a:r>
              <a:rPr lang="fr-FR" sz="1600" dirty="0" err="1">
                <a:solidFill>
                  <a:schemeClr val="dk1"/>
                </a:solidFill>
                <a:latin typeface="Poltawski Nowy"/>
                <a:ea typeface="Poltawski Nowy"/>
                <a:sym typeface="Poltawski Nowy"/>
              </a:rPr>
              <a:t>External</a:t>
            </a:r>
            <a:r>
              <a:rPr lang="fr-FR" sz="1600" dirty="0">
                <a:solidFill>
                  <a:schemeClr val="dk1"/>
                </a:solidFill>
                <a:latin typeface="Poltawski Nowy"/>
                <a:ea typeface="Poltawski Nowy"/>
                <a:sym typeface="Poltawski Nowy"/>
              </a:rPr>
              <a:t> Relations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Identify and establish partnerships with companies, organizations, and professionals that align with the BDE’s goals and the interests of students</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Seek opportunities for sponsorships, internships, and job placements for students, bringing value to the student community</a:t>
            </a:r>
            <a:endParaRPr lang="fr-MA" sz="2800" dirty="0">
              <a:solidFill>
                <a:schemeClr val="dk1"/>
              </a:solidFill>
              <a:latin typeface="Poltawski Nowy"/>
              <a:ea typeface="Poltawski Nowy"/>
              <a:sym typeface="Poltawski Nowy"/>
            </a:endParaRPr>
          </a:p>
        </p:txBody>
      </p:sp>
      <p:pic>
        <p:nvPicPr>
          <p:cNvPr id="6" name="Picture 5" descr="A person in a black shirt&#10;&#10;Description automatically generated">
            <a:extLst>
              <a:ext uri="{FF2B5EF4-FFF2-40B4-BE49-F238E27FC236}">
                <a16:creationId xmlns:a16="http://schemas.microsoft.com/office/drawing/2014/main" id="{7E15DB06-631B-31E9-3A4F-EB281778130B}"/>
              </a:ext>
            </a:extLst>
          </p:cNvPr>
          <p:cNvPicPr>
            <a:picLocks noChangeAspect="1"/>
          </p:cNvPicPr>
          <p:nvPr/>
        </p:nvPicPr>
        <p:blipFill>
          <a:blip r:embed="rId2"/>
          <a:stretch>
            <a:fillRect/>
          </a:stretch>
        </p:blipFill>
        <p:spPr>
          <a:xfrm>
            <a:off x="568535" y="1042035"/>
            <a:ext cx="2769023" cy="2796957"/>
          </a:xfrm>
          <a:prstGeom prst="rect">
            <a:avLst/>
          </a:prstGeom>
        </p:spPr>
      </p:pic>
    </p:spTree>
    <p:extLst>
      <p:ext uri="{BB962C8B-B14F-4D97-AF65-F5344CB8AC3E}">
        <p14:creationId xmlns:p14="http://schemas.microsoft.com/office/powerpoint/2010/main" val="230308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BD4B8-4C5E-C851-2F6F-042F827D98C8}"/>
              </a:ext>
            </a:extLst>
          </p:cNvPr>
          <p:cNvSpPr txBox="1"/>
          <p:nvPr/>
        </p:nvSpPr>
        <p:spPr>
          <a:xfrm>
            <a:off x="3703320" y="228600"/>
            <a:ext cx="5440680" cy="1200329"/>
          </a:xfrm>
          <a:prstGeom prst="rect">
            <a:avLst/>
          </a:prstGeom>
          <a:noFill/>
        </p:spPr>
        <p:txBody>
          <a:bodyPr wrap="square" rtlCol="0">
            <a:spAutoFit/>
          </a:bodyPr>
          <a:lstStyle/>
          <a:p>
            <a:r>
              <a:rPr lang="fr-FR" sz="3600" dirty="0" err="1">
                <a:solidFill>
                  <a:schemeClr val="dk1"/>
                </a:solidFill>
                <a:latin typeface="Poltawski Nowy"/>
                <a:ea typeface="Poltawski Nowy"/>
                <a:sym typeface="Poltawski Nowy"/>
              </a:rPr>
              <a:t>Responsible</a:t>
            </a:r>
            <a:r>
              <a:rPr lang="fr-FR" sz="3600" dirty="0">
                <a:solidFill>
                  <a:schemeClr val="dk1"/>
                </a:solidFill>
                <a:latin typeface="Poltawski Nowy"/>
                <a:ea typeface="Poltawski Nowy"/>
                <a:sym typeface="Poltawski Nowy"/>
              </a:rPr>
              <a:t> for </a:t>
            </a:r>
            <a:r>
              <a:rPr lang="fr-FR" sz="3600" dirty="0" err="1">
                <a:solidFill>
                  <a:schemeClr val="dk1"/>
                </a:solidFill>
                <a:latin typeface="Poltawski Nowy"/>
                <a:ea typeface="Poltawski Nowy"/>
                <a:sym typeface="Poltawski Nowy"/>
              </a:rPr>
              <a:t>External</a:t>
            </a:r>
            <a:r>
              <a:rPr lang="fr-FR" sz="3600" dirty="0">
                <a:solidFill>
                  <a:schemeClr val="dk1"/>
                </a:solidFill>
                <a:latin typeface="Poltawski Nowy"/>
                <a:ea typeface="Poltawski Nowy"/>
                <a:sym typeface="Poltawski Nowy"/>
              </a:rPr>
              <a:t> Relations</a:t>
            </a:r>
            <a:endParaRPr lang="fr-MA" sz="3600" dirty="0">
              <a:solidFill>
                <a:schemeClr val="dk1"/>
              </a:solidFill>
              <a:latin typeface="Poltawski Nowy"/>
              <a:ea typeface="Poltawski Nowy"/>
              <a:sym typeface="Poltawski Nowy"/>
            </a:endParaRPr>
          </a:p>
        </p:txBody>
      </p:sp>
      <p:sp>
        <p:nvSpPr>
          <p:cNvPr id="5" name="TextBox 4">
            <a:extLst>
              <a:ext uri="{FF2B5EF4-FFF2-40B4-BE49-F238E27FC236}">
                <a16:creationId xmlns:a16="http://schemas.microsoft.com/office/drawing/2014/main" id="{B3ED46FF-9550-ECAC-E790-15D08B7AD000}"/>
              </a:ext>
            </a:extLst>
          </p:cNvPr>
          <p:cNvSpPr txBox="1"/>
          <p:nvPr/>
        </p:nvSpPr>
        <p:spPr>
          <a:xfrm>
            <a:off x="3893820" y="1499056"/>
            <a:ext cx="5250180" cy="2985433"/>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Abdelmalek </a:t>
            </a:r>
            <a:r>
              <a:rPr lang="fr-FR" sz="1600" dirty="0" err="1">
                <a:solidFill>
                  <a:schemeClr val="dk1"/>
                </a:solidFill>
                <a:latin typeface="Poltawski Nowy"/>
                <a:ea typeface="Poltawski Nowy"/>
                <a:sym typeface="Poltawski Nowy"/>
              </a:rPr>
              <a:t>Labid</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Junior front end </a:t>
            </a:r>
            <a:r>
              <a:rPr lang="fr-FR" sz="1600" dirty="0" err="1">
                <a:solidFill>
                  <a:schemeClr val="dk1"/>
                </a:solidFill>
                <a:latin typeface="Poltawski Nowy"/>
                <a:ea typeface="Poltawski Nowy"/>
                <a:sym typeface="Poltawski Nowy"/>
              </a:rPr>
              <a:t>developer</a:t>
            </a:r>
            <a:endParaRPr lang="fr-FR" sz="1600" dirty="0">
              <a:solidFill>
                <a:schemeClr val="dk1"/>
              </a:solidFill>
              <a:latin typeface="Poltawski Nowy"/>
              <a:ea typeface="Poltawski Nowy"/>
              <a:sym typeface="Poltawski Nowy"/>
            </a:endParaRPr>
          </a:p>
          <a:p>
            <a:pPr>
              <a:buClr>
                <a:schemeClr val="tx1"/>
              </a:buCl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err="1">
                <a:solidFill>
                  <a:schemeClr val="dk1"/>
                </a:solidFill>
                <a:latin typeface="Poltawski Nowy"/>
                <a:ea typeface="Poltawski Nowy"/>
                <a:sym typeface="Poltawski Nowy"/>
              </a:rPr>
              <a:t>Responsible</a:t>
            </a:r>
            <a:r>
              <a:rPr lang="fr-FR" sz="1600" dirty="0">
                <a:solidFill>
                  <a:schemeClr val="dk1"/>
                </a:solidFill>
                <a:latin typeface="Poltawski Nowy"/>
                <a:ea typeface="Poltawski Nowy"/>
                <a:sym typeface="Poltawski Nowy"/>
              </a:rPr>
              <a:t> for </a:t>
            </a:r>
            <a:r>
              <a:rPr lang="fr-FR" sz="1600" dirty="0" err="1">
                <a:solidFill>
                  <a:schemeClr val="dk1"/>
                </a:solidFill>
                <a:latin typeface="Poltawski Nowy"/>
                <a:ea typeface="Poltawski Nowy"/>
                <a:sym typeface="Poltawski Nowy"/>
              </a:rPr>
              <a:t>External</a:t>
            </a:r>
            <a:r>
              <a:rPr lang="fr-FR" sz="1600" dirty="0">
                <a:solidFill>
                  <a:schemeClr val="dk1"/>
                </a:solidFill>
                <a:latin typeface="Poltawski Nowy"/>
                <a:ea typeface="Poltawski Nowy"/>
                <a:sym typeface="Poltawski Nowy"/>
              </a:rPr>
              <a:t> Relations of BDE  </a:t>
            </a:r>
          </a:p>
          <a:p>
            <a:pPr marL="342900" indent="-342900">
              <a:buClr>
                <a:schemeClr val="tx1"/>
              </a:buClr>
              <a:buFont typeface="Arial" panose="020B0604020202020204" pitchFamily="34" charset="0"/>
              <a:buChar char="•"/>
            </a:pPr>
            <a:endParaRPr lang="fr-FR" sz="1600" dirty="0">
              <a:solidFill>
                <a:schemeClr val="dk1"/>
              </a:solidFill>
              <a:latin typeface="Poltawski Nowy"/>
              <a:ea typeface="Poltawski Nowy"/>
              <a:sym typeface="Poltawski Nowy"/>
            </a:endParaRPr>
          </a:p>
          <a:p>
            <a:pPr marL="342900" indent="-342900">
              <a:buClr>
                <a:schemeClr val="tx1"/>
              </a:buClr>
              <a:buFont typeface="Arial" panose="020B0604020202020204" pitchFamily="34" charset="0"/>
              <a:buChar char="•"/>
            </a:pPr>
            <a:r>
              <a:rPr lang="fr-FR" sz="1600" dirty="0">
                <a:solidFill>
                  <a:schemeClr val="dk1"/>
                </a:solidFill>
                <a:latin typeface="Poltawski Nowy"/>
                <a:ea typeface="Poltawski Nowy"/>
                <a:sym typeface="Poltawski Nowy"/>
              </a:rPr>
              <a:t>Promises :</a:t>
            </a:r>
          </a:p>
          <a:p>
            <a:pPr>
              <a:buClr>
                <a:schemeClr val="tx1"/>
              </a:buClr>
            </a:pPr>
            <a:endParaRPr lang="fr-FR" sz="16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Manage all formal communications between the BDE and external parties, including emails, presentations, and proposals</a:t>
            </a:r>
          </a:p>
          <a:p>
            <a:pPr marL="228600" lvl="8" indent="-228600">
              <a:buClr>
                <a:schemeClr val="tx1"/>
              </a:buClr>
              <a:buFont typeface="+mj-lt"/>
              <a:buAutoNum type="arabicPeriod"/>
            </a:pPr>
            <a:endParaRPr lang="en-US" sz="1200" dirty="0">
              <a:solidFill>
                <a:schemeClr val="dk1"/>
              </a:solidFill>
              <a:latin typeface="Poltawski Nowy"/>
              <a:ea typeface="Poltawski Nowy"/>
              <a:sym typeface="Poltawski Nowy"/>
            </a:endParaRPr>
          </a:p>
          <a:p>
            <a:pPr marL="228600" lvl="8" indent="-228600">
              <a:buClr>
                <a:schemeClr val="tx1"/>
              </a:buClr>
              <a:buFont typeface="+mj-lt"/>
              <a:buAutoNum type="arabicPeriod"/>
            </a:pPr>
            <a:r>
              <a:rPr lang="en-US" sz="1200" dirty="0">
                <a:solidFill>
                  <a:schemeClr val="dk1"/>
                </a:solidFill>
                <a:latin typeface="Poltawski Nowy"/>
                <a:ea typeface="Poltawski Nowy"/>
                <a:sym typeface="Poltawski Nowy"/>
              </a:rPr>
              <a:t>Stay updated on industry trends and identify potential opportunities that would benefit students or enhance the BDE’s offerings.</a:t>
            </a:r>
          </a:p>
        </p:txBody>
      </p:sp>
      <p:pic>
        <p:nvPicPr>
          <p:cNvPr id="7" name="Picture 6" descr="A person with a mustache wearing a blue shirt&#10;&#10;Description automatically generated">
            <a:extLst>
              <a:ext uri="{FF2B5EF4-FFF2-40B4-BE49-F238E27FC236}">
                <a16:creationId xmlns:a16="http://schemas.microsoft.com/office/drawing/2014/main" id="{BA47532B-0877-C780-102F-00B63AAAC167}"/>
              </a:ext>
            </a:extLst>
          </p:cNvPr>
          <p:cNvPicPr>
            <a:picLocks noChangeAspect="1"/>
          </p:cNvPicPr>
          <p:nvPr/>
        </p:nvPicPr>
        <p:blipFill>
          <a:blip r:embed="rId2"/>
          <a:stretch>
            <a:fillRect/>
          </a:stretch>
        </p:blipFill>
        <p:spPr>
          <a:xfrm>
            <a:off x="568535" y="1042035"/>
            <a:ext cx="2769023" cy="2796957"/>
          </a:xfrm>
          <a:prstGeom prst="rect">
            <a:avLst/>
          </a:prstGeom>
        </p:spPr>
      </p:pic>
    </p:spTree>
    <p:extLst>
      <p:ext uri="{BB962C8B-B14F-4D97-AF65-F5344CB8AC3E}">
        <p14:creationId xmlns:p14="http://schemas.microsoft.com/office/powerpoint/2010/main" val="3571054301"/>
      </p:ext>
    </p:extLst>
  </p:cSld>
  <p:clrMapOvr>
    <a:masterClrMapping/>
  </p:clrMapOvr>
</p:sld>
</file>

<file path=ppt/theme/theme1.xml><?xml version="1.0" encoding="utf-8"?>
<a:theme xmlns:a="http://schemas.openxmlformats.org/drawingml/2006/main" name="New World Order by Slidesgo">
  <a:themeElements>
    <a:clrScheme name="Simple Light">
      <a:dk1>
        <a:srgbClr val="FCFCFC"/>
      </a:dk1>
      <a:lt1>
        <a:srgbClr val="000B2A"/>
      </a:lt1>
      <a:dk2>
        <a:srgbClr val="0069AB"/>
      </a:dk2>
      <a:lt2>
        <a:srgbClr val="132F7A"/>
      </a:lt2>
      <a:accent1>
        <a:srgbClr val="0B1B53"/>
      </a:accent1>
      <a:accent2>
        <a:srgbClr val="07226C"/>
      </a:accent2>
      <a:accent3>
        <a:srgbClr val="000F36"/>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On-screen Show (16:9)</PresentationFormat>
  <Paragraphs>100</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Wingdings</vt:lpstr>
      <vt:lpstr>Heebo</vt:lpstr>
      <vt:lpstr>Poltawski Nowy</vt:lpstr>
      <vt:lpstr>Arial</vt:lpstr>
      <vt:lpstr>New World Order by Slidesgo</vt:lpstr>
      <vt:lpstr>Unlike The Others</vt:lpstr>
      <vt:lpstr>OUR 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Rabeh Abderrahmane</cp:lastModifiedBy>
  <cp:revision>1</cp:revision>
  <dcterms:modified xsi:type="dcterms:W3CDTF">2024-11-02T12:42:24Z</dcterms:modified>
</cp:coreProperties>
</file>